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4"/>
  </p:sldMasterIdLst>
  <p:notesMasterIdLst>
    <p:notesMasterId r:id="rId19"/>
  </p:notesMasterIdLst>
  <p:handoutMasterIdLst>
    <p:handoutMasterId r:id="rId20"/>
  </p:handoutMasterIdLst>
  <p:sldIdLst>
    <p:sldId id="256" r:id="rId5"/>
    <p:sldId id="299" r:id="rId6"/>
    <p:sldId id="300" r:id="rId7"/>
    <p:sldId id="317" r:id="rId8"/>
    <p:sldId id="308" r:id="rId9"/>
    <p:sldId id="309" r:id="rId10"/>
    <p:sldId id="311" r:id="rId11"/>
    <p:sldId id="314" r:id="rId12"/>
    <p:sldId id="312" r:id="rId13"/>
    <p:sldId id="313" r:id="rId14"/>
    <p:sldId id="315" r:id="rId15"/>
    <p:sldId id="316" r:id="rId16"/>
    <p:sldId id="294" r:id="rId17"/>
    <p:sldId id="310" r:id="rId18"/>
  </p:sldIdLst>
  <p:sldSz cx="9144000" cy="6858000" type="screen4x3"/>
  <p:notesSz cx="6858000" cy="9296400"/>
  <p:embeddedFontLs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Verdana Pro" panose="020B060403050404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176533"/>
    <a:srgbClr val="42322A"/>
    <a:srgbClr val="FFFFFF"/>
    <a:srgbClr val="663300"/>
    <a:srgbClr val="C0C0C0"/>
    <a:srgbClr val="EEECE1"/>
    <a:srgbClr val="005660"/>
    <a:srgbClr val="EAEAE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DC42E-B2CB-49ED-A0C3-4D0806A6B5BC}" v="1" dt="2026-01-19T20:15:58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81114" autoAdjust="0"/>
  </p:normalViewPr>
  <p:slideViewPr>
    <p:cSldViewPr showGuides="1">
      <p:cViewPr varScale="1">
        <p:scale>
          <a:sx n="51" d="100"/>
          <a:sy n="51" d="100"/>
        </p:scale>
        <p:origin x="4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03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berg, Jeffery - FS, UT" userId="afad0340-7634-41be-b368-f9a48436a6b6" providerId="ADAL" clId="{1C749AA9-F9B0-4B3E-8F1B-B0394F869F43}"/>
    <pc:docChg chg="custSel addSld modSld">
      <pc:chgData name="Jasberg, Jeffery - FS, UT" userId="afad0340-7634-41be-b368-f9a48436a6b6" providerId="ADAL" clId="{1C749AA9-F9B0-4B3E-8F1B-B0394F869F43}" dt="2026-01-19T20:17:09.278" v="77" actId="14100"/>
      <pc:docMkLst>
        <pc:docMk/>
      </pc:docMkLst>
      <pc:sldChg chg="addSp delSp modSp add mod">
        <pc:chgData name="Jasberg, Jeffery - FS, UT" userId="afad0340-7634-41be-b368-f9a48436a6b6" providerId="ADAL" clId="{1C749AA9-F9B0-4B3E-8F1B-B0394F869F43}" dt="2026-01-19T20:17:09.278" v="77" actId="14100"/>
        <pc:sldMkLst>
          <pc:docMk/>
          <pc:sldMk cId="2413402702" sldId="317"/>
        </pc:sldMkLst>
        <pc:spChg chg="mod">
          <ac:chgData name="Jasberg, Jeffery - FS, UT" userId="afad0340-7634-41be-b368-f9a48436a6b6" providerId="ADAL" clId="{1C749AA9-F9B0-4B3E-8F1B-B0394F869F43}" dt="2026-01-19T20:17:01.995" v="75" actId="14100"/>
          <ac:spMkLst>
            <pc:docMk/>
            <pc:sldMk cId="2413402702" sldId="317"/>
            <ac:spMk id="2" creationId="{77EB34EA-7A07-1825-F557-209811BDB910}"/>
          </ac:spMkLst>
        </pc:spChg>
        <pc:picChg chg="add mod">
          <ac:chgData name="Jasberg, Jeffery - FS, UT" userId="afad0340-7634-41be-b368-f9a48436a6b6" providerId="ADAL" clId="{1C749AA9-F9B0-4B3E-8F1B-B0394F869F43}" dt="2026-01-19T20:17:09.278" v="77" actId="14100"/>
          <ac:picMkLst>
            <pc:docMk/>
            <pc:sldMk cId="2413402702" sldId="317"/>
            <ac:picMk id="3" creationId="{C31DB2D5-7854-111B-CA25-EC5C98E8B5A1}"/>
          </ac:picMkLst>
        </pc:picChg>
        <pc:picChg chg="del">
          <ac:chgData name="Jasberg, Jeffery - FS, UT" userId="afad0340-7634-41be-b368-f9a48436a6b6" providerId="ADAL" clId="{1C749AA9-F9B0-4B3E-8F1B-B0394F869F43}" dt="2026-01-19T20:16:02.060" v="2" actId="478"/>
          <ac:picMkLst>
            <pc:docMk/>
            <pc:sldMk cId="2413402702" sldId="317"/>
            <ac:picMk id="5" creationId="{A7ADFE6F-10B3-FBCC-13ED-13613932610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209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92" y="1"/>
            <a:ext cx="2972208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910"/>
            <a:ext cx="2972209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92" y="8831910"/>
            <a:ext cx="2972208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D1A75-8B2A-48FC-B5A2-79243BA3A13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4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69897"/>
            <a:ext cx="2476500" cy="185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43998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E047-8B01-4D0A-8D9A-8D93D4534B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304800" y="8829675"/>
            <a:ext cx="6019800" cy="466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 dirty="0"/>
              <a:t>NWCG S-190 Guide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8829675"/>
            <a:ext cx="601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/>
          <a:lstStyle/>
          <a:p>
            <a:fld id="{8563C44C-B45D-4BB0-881F-345F3E0673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77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1400" b="1" kern="12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Factors that Contribute to the Loss of Situational Awareness</a:t>
            </a: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Situational Awareness Traps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Below are some traps that can take away situation awareness if you allow yourself to fall into them. Knowing they are there will help you avoid them.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14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Discussion</a:t>
            </a: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 stress level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periods of low activity situational awareness could be low due to boredom and fatigue brought on by significant decline in activity.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lack of alertness results in the inability to react quickly and efficiently to an emergency.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 stress Level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overload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 stress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Ambiguity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situation in which something has more than one possible meaning and may cause confusion. </a:t>
            </a:r>
          </a:p>
          <a:p>
            <a:pPr marL="1143000" marR="0" lvl="2" indent="-2286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Order a heavy could mean Type 1 Helicopter or Heavy Airtanker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Confusion or unresolved discrepancies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Unclear information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Conflicting reports of fire location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Conflicting call signs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Fixation or preoccupation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Tunnel vision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Focused on one incident and not listening to the other repeaters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Departures from standard operating procedures (SOP)/regulations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Unexpected situations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Deviation from the run card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 / radio outages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Wilderness areas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Failure to meet planned targets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Missing daily routines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Morning weather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Shift briefing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Sit report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Ignoring gut feeling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Questioning your best judgement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your own signs and trust your feelings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0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1400" b="1" kern="12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How to Strengthen Situational Awareness 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to strengthen Situational Awareness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Anticipate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Stay ahead of the events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Think things through ahead of time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 tasks and information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 both immediate future and the long term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Incoming weather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Short staffing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Logistics of an incident </a:t>
            </a: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14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Discussion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 Contingencies 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Brainstorm a few “what if” scenarios with the students. Have someone volunteer a situation or use one of your own and work through a few contingencies with the class.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if?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if the helicopter has a mechanical problem and we can't get folks off the hill by dark?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if we lose the three new starts and they go to extended attack?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our resources are committed on the south end, what if we pop something on the north end?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to share your vision with your co-workers so everyone is working off the same plan.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 students come up with contingency actions for above questions.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Sometimes things happen that cannot be anticipated. These can be accidents, system malfunctions, or simply a normal event at an unexpected time. What will you do?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 SOP’s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 your needs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 help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83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10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546CF-B13A-81F5-BF2A-1254263DA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7B6DA7-2C8D-0212-C5D3-1A01D309A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5F048A-7ADF-6A0C-6FED-5AE393D62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DCF23-3E64-FC60-B76F-1DE3B51DDE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18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Unit Objectives</a:t>
            </a:r>
          </a:p>
          <a:p>
            <a:pPr marL="342900" marR="0" lvl="0" indent="-342900">
              <a:spcBef>
                <a:spcPts val="1800"/>
              </a:spcBef>
              <a:buFont typeface="Symbol" panose="05050102010706020507" pitchFamily="18" charset="2"/>
              <a:buChar char=""/>
            </a:pPr>
            <a:r>
              <a:rPr lang="en-US" sz="1800" b="0" kern="1200" dirty="0">
                <a:effectLst/>
                <a:latin typeface="Aptos Display" panose="020B0004020202020204" pitchFamily="34" charset="0"/>
                <a:ea typeface="Calibri" panose="020F0502020204030204" pitchFamily="34" charset="0"/>
              </a:rPr>
              <a:t>Refer the participants to the objectives as listed in the PowerPoint slide. Allow time for the participants to review.</a:t>
            </a:r>
            <a:endParaRPr lang="en-US" sz="18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 course goal and objectives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8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1800" b="1" kern="12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Situational Awareness</a:t>
            </a: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Situational Awareness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Situational Awareness?</a:t>
            </a: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18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Discussion</a:t>
            </a: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Ask the class to define situational awareness: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Situational awareness is how well your perception matches reality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your SA is high, you have a good perception of reality.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 situational awareness occurs when an individual’s perception of reality and reality itself are the same.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perception does not change the reality of the situation, so you must adapt. </a:t>
            </a: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Discuss the situation awareness cycle – Diagram on Instructor Template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74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C51D2-9DA8-12A8-198F-CCEA33DB5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F594E-0ECA-3436-F313-B07B8A9276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58E13F-9899-AECA-61F6-9091C11D6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1800" b="1" kern="12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Situational Awareness</a:t>
            </a: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Situational Awareness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Situational Awareness?</a:t>
            </a: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18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Discussion</a:t>
            </a: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Ask the class to define situational awareness: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Situational awareness is how well your perception matches reality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your SA is high, you have a good perception of reality.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 situational awareness occurs when an individual’s perception of reality and reality itself are the same.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perception does not change the reality of the situation, so you must adapt. </a:t>
            </a: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Discuss the situation awareness cycle – Diagram on Instructor Template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BED94-E052-591D-B470-D5CEE694A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60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1400" b="1" kern="12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Perception</a:t>
            </a: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Perception? 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Possible Answers: 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Mental image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 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Consciousness 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capacity for comprehension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Everyone starts with an initial perception of any given situation. Perception forms as a result of your experiences or attitudes.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you came to this class, you had an initial perception – call it a size up. Was it going to be challenging? Interesting?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initial perception was only the starting point. Between then and now, you have continuously been updating your assessment – call it your perception.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have been gathering more information and changing your mental image about the situation. 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cycle is called the situation awareness cycle, and it continues as long as you are awake and tuned in.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3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1800" b="1" kern="12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Information Gathering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only thing that changes perception is new information.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need to work at staying tuned in and make an effort to grab new information from an available source. Constant and conscious monitoring of the situation is required.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that your perception of reality sometimes differs from reality itself.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understanding should promote on-going questioning, cross checking, and refining or redefining of your perception.</a:t>
            </a: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18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Discussion</a:t>
            </a: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18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common ways of gathering information? </a:t>
            </a:r>
            <a:endParaRPr lang="en-US" sz="18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Reading weather reports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Tracking resource status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Tracking incident(s) status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Stayin in communication with other dispatchers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Reading the situational report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Attend briefings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Listening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58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1800" b="1" kern="12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 of Situational Awareness to an IADP</a:t>
            </a: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18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Discussion</a:t>
            </a: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18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is situational Awareness important to an IADP? </a:t>
            </a:r>
            <a:endParaRPr lang="en-US" sz="18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Situational awareness is important because it is the basis for decision making.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important for an IADP to strive for the most accurate perception of reality because your decisions have tremendous impacts on people, resources, and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22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your</a:t>
            </a:r>
            <a:r>
              <a:rPr lang="en-US" sz="18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perception of the situation is skewed, your decisions will be of little value and potentially harmful.</a:t>
            </a:r>
            <a:endParaRPr lang="en-US" sz="18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05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1400" b="1" kern="12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Three Key Components to Situational Awareness</a:t>
            </a: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Points: 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Gather information on most important things. 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Compares the current situation to your experience.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Experienced people have more slides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Speeds up the decision-making process. 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14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Discussion</a:t>
            </a: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40-year-old driver on slick roads vs. a 16-year-old driver. 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first-year firefighter’s approach to a fire vs a Type 1 IC’s approach. 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first-year dispatchers approach vs a center managers approach 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an IADP on assignment, you need to be aware that it takes a few shifts to build your experience base. Your situational awareness may be low in new environments.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1200"/>
              </a:spcBef>
              <a:spcAft>
                <a:spcPts val="600"/>
              </a:spcAft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Training adds to a dispatcher’s experience file by creating events that occur in dispatch offices under controlled circumstances. It creates more mental slides.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tabLst>
                <a:tab pos="285750" algn="l"/>
              </a:tabLst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Inquiry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change your perspective, you need new information. To get new information you need to inquire.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Inquiry is questioning, scrutinizing, and investigating all that is happening. It is curiosity, skepticism, and interest. Inquiry is the opposite of complacency.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Dispatchers who practice questioning, scrutinizing, investigating, and being curious can gain knowledge of a situation and recognize and acknowledge their beliefs and actions can be wrong and should continuously challenge them. </a:t>
            </a: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14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Discussion</a:t>
            </a: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1200" b="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Inquiry mean? </a:t>
            </a:r>
            <a:endParaRPr lang="en-US" sz="1400" b="1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Inquiry means respectfully being involved and helping as needed.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Lack of visual cues can be a real challenge for situational awareness due to lack of expressions, tone inflections, etc.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compensate constantly check and double check your information. 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 Engine 5 plots the fire over here; air attack plots it over there… this needs further investigation or inquiry.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9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/>
          <a:stretch/>
        </p:blipFill>
        <p:spPr>
          <a:xfrm>
            <a:off x="0" y="-408470"/>
            <a:ext cx="9144000" cy="700135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sp>
        <p:nvSpPr>
          <p:cNvPr id="5" name="Rectangle 4"/>
          <p:cNvSpPr/>
          <p:nvPr userDrawn="1"/>
        </p:nvSpPr>
        <p:spPr>
          <a:xfrm>
            <a:off x="0" y="4495800"/>
            <a:ext cx="9144000" cy="17526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</p:spPr>
        <p:txBody>
          <a:bodyPr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Course Name Unit # –</a:t>
            </a:r>
            <a:br>
              <a:rPr lang="en-US" dirty="0"/>
            </a:br>
            <a:r>
              <a:rPr lang="en-US" dirty="0"/>
              <a:t>Unit Name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 descr="NWCG Logo">
            <a:extLst>
              <a:ext uri="{FF2B5EF4-FFF2-40B4-BE49-F238E27FC236}">
                <a16:creationId xmlns:a16="http://schemas.microsoft.com/office/drawing/2014/main" id="{87E4CE6E-5511-4A14-BE1C-5157149468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" y="4681325"/>
            <a:ext cx="174061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43434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990599"/>
            <a:ext cx="43434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6A4FF-36AD-18F5-B62F-54812916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55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914400"/>
            <a:ext cx="9144000" cy="762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1752600"/>
            <a:ext cx="4495800" cy="480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1752600"/>
            <a:ext cx="4495800" cy="480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97554-9F6D-73E1-0F11-127670BE2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238107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B005ED-D7A5-40AF-9E8B-274DA7C60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771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B005ED-D7A5-40AF-9E8B-274DA7C60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54744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066800"/>
            <a:ext cx="86868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6D4AF8-6B27-7929-B11F-764F2E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33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9144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15240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AAC43-C22F-3FF5-3BA1-D12FC651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163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4572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15240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572000" y="2590800"/>
            <a:ext cx="4572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Image/Chart/Video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61535-A8FB-1C5D-37EF-15756B98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526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990599"/>
            <a:ext cx="5486400" cy="16760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2905905"/>
            <a:ext cx="5486400" cy="167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821210"/>
            <a:ext cx="5486400" cy="167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990948"/>
            <a:ext cx="3200400" cy="167605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2906079"/>
            <a:ext cx="3200400" cy="167605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821210"/>
            <a:ext cx="3200400" cy="167605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0387F-D40C-2AFB-4C48-8BDDC197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8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4CD10-A1D2-40F5-6CD4-3827ABA7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640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990600"/>
            <a:ext cx="3505200" cy="5562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52578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49666-BBD1-0BF1-F1CE-0F3B76C9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753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1002414"/>
            <a:ext cx="3516312" cy="26096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941608"/>
            <a:ext cx="3516312" cy="26115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002414"/>
            <a:ext cx="5246688" cy="5550786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1A9DC-5EAF-53BD-41B6-A739875A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4743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Google Shape;10;p1"/>
          <p:cNvSpPr txBox="1">
            <a:spLocks/>
          </p:cNvSpPr>
          <p:nvPr userDrawn="1"/>
        </p:nvSpPr>
        <p:spPr>
          <a:xfrm>
            <a:off x="0" y="6587544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D-311 Unit 1: Decision Making and Situational Awareness</a:t>
            </a:r>
            <a:endParaRPr lang="en-US" sz="1200" b="1" i="0" u="none" strike="noStrike" kern="1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70" r:id="rId10"/>
    <p:sldLayoutId id="2147483686" r:id="rId11"/>
    <p:sldLayoutId id="2147483687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495800"/>
            <a:ext cx="7086600" cy="1752600"/>
          </a:xfrm>
        </p:spPr>
        <p:txBody>
          <a:bodyPr/>
          <a:lstStyle/>
          <a:p>
            <a:r>
              <a:rPr lang="en-US" dirty="0"/>
              <a:t>D-311 Unit 1: </a:t>
            </a:r>
            <a:br>
              <a:rPr lang="en-US" dirty="0"/>
            </a:br>
            <a:r>
              <a:rPr lang="en-US" altLang="en-US" dirty="0">
                <a:solidFill>
                  <a:schemeClr val="bg1"/>
                </a:solidFill>
              </a:rPr>
              <a:t>Decision Making and Situational Awareness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47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1397AF-11FB-4AFC-BCDA-73934FF36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C6AB37-49CB-6109-8845-30C0332E40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1295400"/>
            <a:ext cx="3733800" cy="2287801"/>
          </a:xfrm>
        </p:spPr>
        <p:txBody>
          <a:bodyPr>
            <a:normAutofit/>
          </a:bodyPr>
          <a:lstStyle/>
          <a:p>
            <a:r>
              <a:rPr lang="en-US" sz="3600" dirty="0"/>
              <a:t>Experience </a:t>
            </a:r>
          </a:p>
          <a:p>
            <a:r>
              <a:rPr lang="en-US" sz="3600" dirty="0"/>
              <a:t>Training </a:t>
            </a:r>
          </a:p>
          <a:p>
            <a:r>
              <a:rPr lang="en-US" sz="3600" dirty="0"/>
              <a:t>Inquiry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7AF371F-1BA2-9884-093C-3FC06B571A4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872948" y="3906746"/>
            <a:ext cx="4572000" cy="2287801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F961D0F-ED16-36D5-2C26-437FE162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Key Components to SA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0E5177-4154-B52D-B164-900043DE7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352800"/>
            <a:ext cx="2419688" cy="2848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6B4A10-C4FC-A38C-0731-8C2681C1B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713" y="1134653"/>
            <a:ext cx="3636402" cy="24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9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721DB8-E02D-F3CF-4E90-50F0BC934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310B86-09BF-DB00-857C-2F5E0D0692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33600"/>
            <a:ext cx="4572000" cy="4495800"/>
          </a:xfrm>
        </p:spPr>
        <p:txBody>
          <a:bodyPr>
            <a:normAutofit/>
          </a:bodyPr>
          <a:lstStyle/>
          <a:p>
            <a:r>
              <a:rPr lang="en-US" sz="2800" dirty="0"/>
              <a:t>Low stress level</a:t>
            </a:r>
          </a:p>
          <a:p>
            <a:r>
              <a:rPr lang="en-US" sz="2800" dirty="0"/>
              <a:t>High stress level</a:t>
            </a:r>
          </a:p>
          <a:p>
            <a:r>
              <a:rPr lang="en-US" sz="2800" dirty="0"/>
              <a:t>Ambiguity </a:t>
            </a:r>
          </a:p>
          <a:p>
            <a:r>
              <a:rPr lang="en-US" sz="2800" dirty="0"/>
              <a:t>Confusion or unresolved discrepancies</a:t>
            </a:r>
          </a:p>
          <a:p>
            <a:r>
              <a:rPr lang="en-US" sz="2800" dirty="0"/>
              <a:t>Fixation or preoccupation</a:t>
            </a:r>
          </a:p>
          <a:p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24991-87EA-09AB-73E4-9E26820DF9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u="sng" dirty="0"/>
              <a:t>Situational Awareness Traps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F0A59-9078-10ED-EBF7-927C9A8F5F2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2133600"/>
            <a:ext cx="4572000" cy="4495800"/>
          </a:xfrm>
        </p:spPr>
        <p:txBody>
          <a:bodyPr>
            <a:normAutofit/>
          </a:bodyPr>
          <a:lstStyle/>
          <a:p>
            <a:r>
              <a:rPr lang="en-US" sz="2800" dirty="0"/>
              <a:t>Departures from standard operating procedures (SOP)/regulations</a:t>
            </a:r>
          </a:p>
          <a:p>
            <a:r>
              <a:rPr lang="en-US" sz="2800" dirty="0"/>
              <a:t>Failure to meet planned targets </a:t>
            </a:r>
          </a:p>
          <a:p>
            <a:r>
              <a:rPr lang="en-US" sz="2800" dirty="0"/>
              <a:t>Ignoring gut feeling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5D0517-121E-9248-7753-E2BEDA80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Situational Awareness </a:t>
            </a:r>
          </a:p>
        </p:txBody>
      </p:sp>
    </p:spTree>
    <p:extLst>
      <p:ext uri="{BB962C8B-B14F-4D97-AF65-F5344CB8AC3E}">
        <p14:creationId xmlns:p14="http://schemas.microsoft.com/office/powerpoint/2010/main" val="320765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7918A0-025F-C51F-0116-4A19850E4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CF2BAF-D15C-DD07-A92F-4D2B8F84B4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66800"/>
            <a:ext cx="45720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Anticipate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78086-FBE2-87D1-E7A9-AA2A5E42E3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7200" y="3048000"/>
            <a:ext cx="48768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 Contingencies 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FFB62F-E860-4EAA-91D9-62DA9C01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Strengthen SA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63F60B-9FCD-57C6-7131-2BD0F2BBD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66" y="1828800"/>
            <a:ext cx="3496067" cy="2542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F84DC1-121E-1102-B053-FF53BBA6B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270" y="3851413"/>
            <a:ext cx="4708660" cy="19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25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DB9B85-B109-4218-858F-D782F1C8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48E016-1DF3-4268-9A61-5172395D0F5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5067300"/>
          </a:xfrm>
        </p:spPr>
        <p:txBody>
          <a:bodyPr>
            <a:normAutofit fontScale="92500"/>
          </a:bodyPr>
          <a:lstStyle/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Situational awareness is how well your perception matches reality.</a:t>
            </a:r>
            <a:endParaRPr lang="en-US" sz="2400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important to the IADP because it is the basis for decision making (6 steps).</a:t>
            </a:r>
            <a:endParaRPr lang="en-US" sz="2400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get situational awareness by experience, training, and inquiry. </a:t>
            </a:r>
            <a:endParaRPr lang="en-US" sz="2400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lose situational awareness during low stress levels, high stress levels, departures from the SOP’s. </a:t>
            </a:r>
            <a:endParaRPr lang="en-US" sz="2400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strengthen situational awareness: anticipate, consider contingencies (“play what if”), and respond when your gut feeling says something is wrong. </a:t>
            </a:r>
            <a:endParaRPr lang="en-US" sz="2400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Just like money, situation awareness is very hard to get and very easy to let slip away. </a:t>
            </a:r>
            <a:endParaRPr lang="en-US" sz="2400" kern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843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02A532-7C79-5154-06BC-C325ABE90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32E48E-D148-922F-6175-DF9B3893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5AFCCE-8F99-743A-06B3-5A0B7729213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ts val="1200"/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efine situation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wareness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List six steps in the risk management decision making process.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Describe why situational awareness is important to the IADP.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List four factors that contribute to the loss of situational awareness.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Describe two ways to strengthen your situational awareness.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200"/>
              <a:buFont typeface="Symbol" panose="05050102010706020507" pitchFamily="18" charset="2"/>
              <a:buChar char=""/>
            </a:pP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62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690651-8C71-1E56-68F8-57578B02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CE5B62-DE56-EFC6-261C-BC6B7DB8A58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53721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ts val="1200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efine situation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wareness.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List six steps in the risk management decision making process.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Describe why situational awareness is important to the IADP.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List four factors that contribute to the loss of situational awareness.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Describe two ways to strengthen your situational awareness.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200"/>
              <a:buFont typeface="Symbol" panose="05050102010706020507" pitchFamily="18" charset="2"/>
              <a:buChar char=""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09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A23C2D-026D-5748-A60B-CDF77842C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Situational Awareness (SA)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0A4F77-15FB-D2CA-C185-BAFF318F20F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7200" y="1181100"/>
            <a:ext cx="8382000" cy="800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is Situational Awareness?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8A2B2-CB5E-676E-2942-F121D5689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206" y="2362200"/>
            <a:ext cx="6001588" cy="39248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576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764F9-ACD5-58D9-DA7E-E173637BD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839585-A1EE-A068-E8C7-15E591BA5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Situational Awareness (SA)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EB34EA-7A07-1825-F557-209811BDB9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7200" y="1181100"/>
            <a:ext cx="8382000" cy="800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Situational Awareness Cycle </a:t>
            </a:r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31DB2D5-7854-111B-CA25-EC5C98E8B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81200"/>
            <a:ext cx="8229600" cy="4415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340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9FF5BF-BD93-870C-756B-7B66F78F7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4B8021-F0D1-65D3-BDB7-A8CC988F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4FA820-E746-5A56-41EE-AEF137F370C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143000"/>
            <a:ext cx="91440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What is Perception?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133E89-3983-E662-6752-B2E7D2624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978" y="2226365"/>
            <a:ext cx="4752044" cy="4038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328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4055E1-1056-E937-0D1E-EF76284B4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22D89E-0E72-994A-125C-8D7174C3ADA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are common ways of gathering information?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AD54622-DDA4-C3A8-B183-5387784A9AB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3400" y="4191350"/>
            <a:ext cx="3962400" cy="23618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Reading weather reports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Tracking resource status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Tracking incident(s) status</a:t>
            </a:r>
          </a:p>
          <a:p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B05533F-A57A-FCDA-2574-25B0F2E3C8C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29200" y="1752600"/>
            <a:ext cx="4114800" cy="4800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Staying in communication with other dispatchers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Reading the situational report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Attend briefings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Listening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3BC488-2F0E-FCE7-931F-9C80F253F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Information Gathering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75218-066F-7E3D-30AF-38672E7B00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504" r="1" b="29130"/>
          <a:stretch/>
        </p:blipFill>
        <p:spPr>
          <a:xfrm>
            <a:off x="5334000" y="4152900"/>
            <a:ext cx="3200400" cy="1676051"/>
          </a:xfrm>
          <a:prstGeom prst="rect">
            <a:avLst/>
          </a:prstGeom>
          <a:noFill/>
        </p:spPr>
      </p:pic>
      <p:pic>
        <p:nvPicPr>
          <p:cNvPr id="12" name="Picture 11" descr="A child wearing a garment&#10;&#10;Description automatically generated with low confidence">
            <a:extLst>
              <a:ext uri="{FF2B5EF4-FFF2-40B4-BE49-F238E27FC236}">
                <a16:creationId xmlns:a16="http://schemas.microsoft.com/office/drawing/2014/main" id="{7B7A1285-AA12-81C7-7041-D6A56A49D4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46" r="-3" b="30643"/>
          <a:stretch/>
        </p:blipFill>
        <p:spPr>
          <a:xfrm>
            <a:off x="533400" y="2026737"/>
            <a:ext cx="3200400" cy="167605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2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allAtOnce"/>
      <p:bldP spid="1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81027B-FDCC-890D-8035-DF55CB18C76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18661" y="2819400"/>
            <a:ext cx="3957973" cy="23622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8DC02-55B0-A66D-57BF-73E122C1ABC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Why is Situational Awareness Important to an IADP?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74C3A-81DF-8762-4164-524FD12932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26834" y="2209800"/>
            <a:ext cx="4740965" cy="4038600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Situational awareness is important because it is the basis for decision making.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important for an IADP to strive for the most accurate perception of reality because your decisions have tremendous impacts on people, resources, and information.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F5B1BA-ADA2-CBC5-1A8F-FA86FCB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SA to an IADP</a:t>
            </a:r>
          </a:p>
        </p:txBody>
      </p:sp>
    </p:spTree>
    <p:extLst>
      <p:ext uri="{BB962C8B-B14F-4D97-AF65-F5344CB8AC3E}">
        <p14:creationId xmlns:p14="http://schemas.microsoft.com/office/powerpoint/2010/main" val="77846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D40AE6-34F5-B0EA-73F9-DBCFF4E7F34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25960" y="881270"/>
            <a:ext cx="7692079" cy="569858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746EEF7-111E-2BDA-8A31-0E2C2D8C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395244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85753C-E69B-873E-1ED3-0C8CBA697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3D5B10-2D4B-7031-BF8B-613F99846D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1066800"/>
            <a:ext cx="7772399" cy="518160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Situational awareness</a:t>
            </a:r>
            <a:endParaRPr lang="en-US" sz="4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Assessment</a:t>
            </a:r>
            <a:endParaRPr lang="en-US" sz="4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Risk control </a:t>
            </a:r>
            <a:endParaRPr lang="en-US" sz="4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Decision point</a:t>
            </a:r>
            <a:endParaRPr lang="en-US" sz="4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0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Implementation</a:t>
            </a:r>
            <a:endParaRPr lang="en-US" sz="4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000" kern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Evaluation </a:t>
            </a:r>
            <a:endParaRPr lang="en-US" sz="4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59897A-2296-0587-A313-417BF7A9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Steps to Decision Making </a:t>
            </a:r>
          </a:p>
        </p:txBody>
      </p:sp>
    </p:spTree>
    <p:extLst>
      <p:ext uri="{BB962C8B-B14F-4D97-AF65-F5344CB8AC3E}">
        <p14:creationId xmlns:p14="http://schemas.microsoft.com/office/powerpoint/2010/main" val="31346376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0084&quot;&gt;&lt;/object&gt;&lt;object type=&quot;2&quot; unique_id=&quot;10085&quot;&gt;&lt;object type=&quot;3&quot; unique_id=&quot;10086&quot;&gt;&lt;property id=&quot;20148&quot; value=&quot;5&quot;/&gt;&lt;property id=&quot;20300&quot; value=&quot;Slide 1&quot;/&gt;&lt;property id=&quot;20307&quot; value=&quot;258&quot;/&gt;&lt;/object&gt;&lt;object type=&quot;3&quot; unique_id=&quot;10087&quot;&gt;&lt;property id=&quot;20148&quot; value=&quot;5&quot;/&gt;&lt;property id=&quot;20300&quot; value=&quot;Slide 2 - &amp;quot;Unit 1: Objectives&amp;quot;&quot;/&gt;&lt;property id=&quot;20307&quot; value=&quot;259&quot;/&gt;&lt;/object&gt;&lt;object type=&quot;3&quot; unique_id=&quot;10088&quot;&gt;&lt;property id=&quot;20148&quot; value=&quot;5&quot;/&gt;&lt;property id=&quot;20300&quot; value=&quot;Slide 3 - &amp;quot;Basic fire terminology video&amp;quot;&quot;/&gt;&lt;property id=&quot;20307&quot; value=&quot;260&quot;/&gt;&lt;/object&gt;&lt;object type=&quot;3&quot; unique_id=&quot;10089&quot;&gt;&lt;property id=&quot;20148&quot; value=&quot;5&quot;/&gt;&lt;property id=&quot;20300&quot; value=&quot;Slide 5 - &amp;quot;Additional terminology: &amp;quot;&quot;/&gt;&lt;property id=&quot;20307&quot; value=&quot;261&quot;/&gt;&lt;/object&gt;&lt;object type=&quot;3&quot; unique_id=&quot;10091&quot;&gt;&lt;property id=&quot;20148&quot; value=&quot;5&quot;/&gt;&lt;property id=&quot;20300&quot; value=&quot;Slide 4 - &amp;quot;Terminology: Fire Behavior&amp;quot;&quot;/&gt;&lt;property id=&quot;20307&quot; value=&quot;273&quot;/&gt;&lt;/object&gt;&lt;object type=&quot;3&quot; unique_id=&quot;10092&quot;&gt;&lt;property id=&quot;20148&quot; value=&quot;5&quot;/&gt;&lt;property id=&quot;20300&quot; value=&quot;Slide 6 - &amp;quot;The Fire Triangle&amp;quot;&quot;/&gt;&lt;property id=&quot;20307&quot; value=&quot;274&quot;/&gt;&lt;/object&gt;&lt;object type=&quot;3&quot; unique_id=&quot;10096&quot;&gt;&lt;property id=&quot;20148&quot; value=&quot;5&quot;/&gt;&lt;property id=&quot;20300&quot; value=&quot;Slide 14 - &amp;quot;Heat Transfer&amp;quot;&quot;/&gt;&lt;property id=&quot;20307&quot; value=&quot;278&quot;/&gt;&lt;/object&gt;&lt;object type=&quot;3&quot; unique_id=&quot;10097&quot;&gt;&lt;property id=&quot;20148&quot; value=&quot;5&quot;/&gt;&lt;property id=&quot;20300&quot; value=&quot;Slide 8 - &amp;quot;Heat&amp;quot;&quot;/&gt;&lt;property id=&quot;20307&quot; value=&quot;279&quot;/&gt;&lt;/object&gt;&lt;object type=&quot;3&quot; unique_id=&quot;10098&quot;&gt;&lt;property id=&quot;20148&quot; value=&quot;5&quot;/&gt;&lt;property id=&quot;20300&quot; value=&quot;Slide 10 - &amp;quot;Heat Transfer&amp;quot;&quot;/&gt;&lt;property id=&quot;20307&quot; value=&quot;290&quot;/&gt;&lt;/object&gt;&lt;object type=&quot;3&quot; unique_id=&quot;10099&quot;&gt;&lt;property id=&quot;20148&quot; value=&quot;5&quot;/&gt;&lt;property id=&quot;20300&quot; value=&quot;Slide 15 - &amp;quot;Breaking the Fire Triangle&amp;quot;&quot;/&gt;&lt;property id=&quot;20307&quot; value=&quot;280&quot;/&gt;&lt;/object&gt;&lt;object type=&quot;3&quot; unique_id=&quot;10100&quot;&gt;&lt;property id=&quot;20148&quot; value=&quot;5&quot;/&gt;&lt;property id=&quot;20300&quot; value=&quot;Slide 16 - &amp;quot;Breaking the fire triangle&amp;quot;&quot;/&gt;&lt;property id=&quot;20307&quot; value=&quot;281&quot;/&gt;&lt;/object&gt;&lt;object type=&quot;3&quot; unique_id=&quot;10106&quot;&gt;&lt;property id=&quot;20148&quot; value=&quot;5&quot;/&gt;&lt;property id=&quot;20300&quot; value=&quot;Slide 17 - &amp;quot;Unit 1 Summary&amp;quot;&quot;/&gt;&lt;property id=&quot;20307&quot; value=&quot;287&quot;/&gt;&lt;/object&gt;&lt;object type=&quot;3&quot; unique_id=&quot;10690&quot;&gt;&lt;property id=&quot;20148&quot; value=&quot;5&quot;/&gt;&lt;property id=&quot;20300&quot; value=&quot;Slide 7 - &amp;quot;Oxygen&amp;quot;&quot;/&gt;&lt;property id=&quot;20307&quot; value=&quot;292&quot;/&gt;&lt;/object&gt;&lt;object type=&quot;3&quot; unique_id=&quot;10691&quot;&gt;&lt;property id=&quot;20148&quot; value=&quot;5&quot;/&gt;&lt;property id=&quot;20300&quot; value=&quot;Slide 9 - &amp;quot;Fuel&amp;quot;&quot;/&gt;&lt;property id=&quot;20307&quot; value=&quot;291&quot;/&gt;&lt;/object&gt;&lt;object type=&quot;3&quot; unique_id=&quot;10692&quot;&gt;&lt;property id=&quot;20148&quot; value=&quot;5&quot;/&gt;&lt;property id=&quot;20300&quot; value=&quot;Slide 11 - &amp;quot;Conduction: Happens through direct contact&amp;#x0D;&amp;#x0A;&amp;quot;&quot;/&gt;&lt;property id=&quot;20307&quot; value=&quot;293&quot;/&gt;&lt;/object&gt;&lt;object type=&quot;3&quot; unique_id=&quot;10693&quot;&gt;&lt;property id=&quot;20148&quot; value=&quot;5&quot;/&gt;&lt;property id=&quot;20300&quot; value=&quot;Slide 12 - &amp;quot;Convection: Movement of air&amp;#x0D;&amp;#x0A;&amp;quot;&quot;/&gt;&lt;property id=&quot;20307&quot; value=&quot;295&quot;/&gt;&lt;/object&gt;&lt;object type=&quot;3&quot; unique_id=&quot;10694&quot;&gt;&lt;property id=&quot;20148&quot; value=&quot;5&quot;/&gt;&lt;property id=&quot;20300&quot; value=&quot;Slide 13 - &amp;quot;&amp;#x0D;&amp;#x0A;Radiant: Ray or wave of heat&amp;#x0D;&amp;#x0A;&amp;quot;&quot;/&gt;&lt;property id=&quot;20307&quot; value=&quot;294&quot;/&gt;&lt;/object&gt;&lt;/object&gt;&lt;/object&gt;&lt;/database&gt;"/>
  <p:tag name="SECTOMILLISECCONVERTED" val="1"/>
  <p:tag name="ARTICULATE_PROJECT_OPEN" val="0"/>
  <p:tag name="ARTICULATE_SLIDE_COUNT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406882"/>
      </a:dk2>
      <a:lt2>
        <a:srgbClr val="F0F1EC"/>
      </a:lt2>
      <a:accent1>
        <a:srgbClr val="507B97"/>
      </a:accent1>
      <a:accent2>
        <a:srgbClr val="EB9922"/>
      </a:accent2>
      <a:accent3>
        <a:srgbClr val="507B97"/>
      </a:accent3>
      <a:accent4>
        <a:srgbClr val="243E90"/>
      </a:accent4>
      <a:accent5>
        <a:srgbClr val="339999"/>
      </a:accent5>
      <a:accent6>
        <a:srgbClr val="FFCC33"/>
      </a:accent6>
      <a:hlink>
        <a:srgbClr val="0000FF"/>
      </a:hlink>
      <a:folHlink>
        <a:srgbClr val="800080"/>
      </a:folHlink>
    </a:clrScheme>
    <a:fontScheme name="NWCG2020">
      <a:majorFont>
        <a:latin typeface="Verdana Pro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CG_PPT_Template" id="{583E29E9-6BF4-4B9A-B0E2-AB96737371E7}" vid="{9985458B-BBD7-4B72-93EC-5E694DD73D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3A026BB69864DB00FBC560CCDA00B" ma:contentTypeVersion="14" ma:contentTypeDescription="Create a new document." ma:contentTypeScope="" ma:versionID="7a46b5f8e48e78cb655dc789aab3f25c">
  <xsd:schema xmlns:xsd="http://www.w3.org/2001/XMLSchema" xmlns:xs="http://www.w3.org/2001/XMLSchema" xmlns:p="http://schemas.microsoft.com/office/2006/metadata/properties" xmlns:ns2="c9d8fc27-fd5a-4b02-97d9-525c3a47b016" xmlns:ns3="44c00d68-9f52-47a7-8813-63f8d220196f" targetNamespace="http://schemas.microsoft.com/office/2006/metadata/properties" ma:root="true" ma:fieldsID="68eac5044fb8102923dd8d8649cd693b" ns2:_="" ns3:_="">
    <xsd:import namespace="c9d8fc27-fd5a-4b02-97d9-525c3a47b016"/>
    <xsd:import namespace="44c00d68-9f52-47a7-8813-63f8d22019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8fc27-fd5a-4b02-97d9-525c3a47b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00d68-9f52-47a7-8813-63f8d22019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755fdbb-74d1-40f0-a8cf-9e5b53f2bb84}" ma:internalName="TaxCatchAll" ma:showField="CatchAllData" ma:web="44c00d68-9f52-47a7-8813-63f8d22019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c00d68-9f52-47a7-8813-63f8d220196f" xsi:nil="true"/>
    <lcf76f155ced4ddcb4097134ff3c332f xmlns="c9d8fc27-fd5a-4b02-97d9-525c3a47b0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1BF0C-572E-44F5-8E46-A74D8CDAC9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3DACD2-791D-4E1A-A072-C5BFA315EB7E}"/>
</file>

<file path=customXml/itemProps3.xml><?xml version="1.0" encoding="utf-8"?>
<ds:datastoreItem xmlns:ds="http://schemas.openxmlformats.org/officeDocument/2006/customXml" ds:itemID="{7420D4AF-B435-40A0-926E-E2364107240F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c9d8fc27-fd5a-4b02-97d9-525c3a47b016"/>
    <ds:schemaRef ds:uri="http://purl.org/dc/dcmitype/"/>
    <ds:schemaRef ds:uri="http://schemas.microsoft.com/office/2006/metadata/properties"/>
    <ds:schemaRef ds:uri="http://purl.org/dc/elements/1.1/"/>
    <ds:schemaRef ds:uri="44c00d68-9f52-47a7-8813-63f8d220196f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3057</TotalTime>
  <Words>1634</Words>
  <Application>Microsoft Office PowerPoint</Application>
  <PresentationFormat>On-screen Show (4:3)</PresentationFormat>
  <Paragraphs>218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Courier New</vt:lpstr>
      <vt:lpstr>Verdana Pro</vt:lpstr>
      <vt:lpstr>Verdana</vt:lpstr>
      <vt:lpstr>Symbol</vt:lpstr>
      <vt:lpstr>Wingdings</vt:lpstr>
      <vt:lpstr>Aptos Display</vt:lpstr>
      <vt:lpstr>Calibri</vt:lpstr>
      <vt:lpstr>Times New Roman</vt:lpstr>
      <vt:lpstr>Arial</vt:lpstr>
      <vt:lpstr>Custom Design</vt:lpstr>
      <vt:lpstr>D-311 Unit 1:  Decision Making and Situational Awareness</vt:lpstr>
      <vt:lpstr>Objectives</vt:lpstr>
      <vt:lpstr>Situational Awareness (SA)</vt:lpstr>
      <vt:lpstr>Situational Awareness (SA)</vt:lpstr>
      <vt:lpstr>Perception</vt:lpstr>
      <vt:lpstr>Information Gathering</vt:lpstr>
      <vt:lpstr>Importance of SA to an IADP</vt:lpstr>
      <vt:lpstr>Decision Making</vt:lpstr>
      <vt:lpstr>6 Steps to Decision Making </vt:lpstr>
      <vt:lpstr>Three Key Components to SA</vt:lpstr>
      <vt:lpstr>Loss of Situational Awareness </vt:lpstr>
      <vt:lpstr>How to Strengthen SA</vt:lpstr>
      <vt:lpstr>Summary</vt:lpstr>
      <vt:lpstr>Objectives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Touchette, Rhiannon R</dc:creator>
  <cp:lastModifiedBy>Jasberg, Jeffery - FS, UT</cp:lastModifiedBy>
  <cp:revision>55</cp:revision>
  <cp:lastPrinted>2018-11-08T18:13:21Z</cp:lastPrinted>
  <dcterms:created xsi:type="dcterms:W3CDTF">2019-11-04T23:23:18Z</dcterms:created>
  <dcterms:modified xsi:type="dcterms:W3CDTF">2026-01-19T20:17:19Z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F825ACD3-ED32-4FDF-A0D6-63D173E0C802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0x01010062D3A026BB69864DB00FBC560CCDA00B</vt:lpwstr>
  </property>
  <property fmtid="{D5CDD505-2E9C-101B-9397-08002B2CF9AE}" pid="5" name="MediaServiceImageTags">
    <vt:lpwstr/>
  </property>
</Properties>
</file>